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5"/>
  </p:notesMasterIdLst>
  <p:sldIdLst>
    <p:sldId id="256" r:id="rId2"/>
    <p:sldId id="257" r:id="rId3"/>
    <p:sldId id="283" r:id="rId4"/>
    <p:sldId id="285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7" r:id="rId20"/>
    <p:sldId id="278" r:id="rId21"/>
    <p:sldId id="280" r:id="rId22"/>
    <p:sldId id="286" r:id="rId23"/>
    <p:sldId id="282" r:id="rId24"/>
  </p:sldIdLst>
  <p:sldSz cx="9144000" cy="5143500" type="screen16x9"/>
  <p:notesSz cx="6858000" cy="9144000"/>
  <p:embeddedFontLst>
    <p:embeddedFont>
      <p:font typeface="Figtree Black" pitchFamily="2" charset="0"/>
      <p:bold r:id="rId26"/>
      <p:italic r:id="rId27"/>
      <p:boldItalic r:id="rId28"/>
    </p:embeddedFont>
    <p:embeddedFont>
      <p:font typeface="Hanken Grotesk" pitchFamily="2" charset="77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Nunito Light" panose="020F0302020204030204" pitchFamily="34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2"/>
    <p:restoredTop sz="94734"/>
  </p:normalViewPr>
  <p:slideViewPr>
    <p:cSldViewPr snapToGrid="0">
      <p:cViewPr>
        <p:scale>
          <a:sx n="180" d="100"/>
          <a:sy n="180" d="100"/>
        </p:scale>
        <p:origin x="1032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206374b85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206374b85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06374b85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06374b85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06374b85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206374b85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206374b85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206374b85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06374b85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06374b85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06374b850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206374b850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206374b85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206374b85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06374b85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206374b85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206374b85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206374b85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206374b850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206374b850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3336c4e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3336c4ef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855227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ef439ad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0ef439ad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3a29256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3a29256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29a510c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129a510c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343a105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343a105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206374b85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206374b85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206374b85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206374b850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2" name="Google Shape;12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2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54" name="Google Shape;154;p1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12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2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4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167" name="Google Shape;167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endParaRPr sz="3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168" name="Google Shape;168;p14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175" name="Google Shape;175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1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5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6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183" name="Google Shape;183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6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7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" name="Google Shape;194;p17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17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8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2" name="Google Shape;202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18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18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19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210" name="Google Shape;210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19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9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22" name="Google Shape;222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20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0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238" name="Google Shape;238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21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1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" name="Google Shape;20;p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21;p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2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247" name="Google Shape;247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22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256" name="Google Shape;256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23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265" name="Google Shape;265;p2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2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24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74" name="Google Shape;274;p25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25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25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26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284" name="Google Shape;284;p26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26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6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95" name="Google Shape;295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97" name="Google Shape;297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303" name="Google Shape;303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4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46" name="Google Shape;46;p4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56" name="Google Shape;5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57;p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6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70" name="Google Shape;70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7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90" name="Google Shape;90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p7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9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22" name="Google Shape;122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9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131" name="Google Shape;131;p10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10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0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" name="Google Shape;142;p11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43" name="Google Shape;143;p11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4" name="Google Shape;144;p11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1"/>
            <a:ext cx="9364717" cy="6243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12" name="Google Shape;312;p30"/>
          <p:cNvSpPr txBox="1">
            <a:spLocks noGrp="1"/>
          </p:cNvSpPr>
          <p:nvPr>
            <p:ph type="ctrTitle"/>
          </p:nvPr>
        </p:nvSpPr>
        <p:spPr>
          <a:xfrm>
            <a:off x="516478" y="336194"/>
            <a:ext cx="7468756" cy="2186383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  <a:t>Proof-of-Concept Design of a Distributed</a:t>
            </a:r>
            <a:b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</a:br>
            <a: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  <a:t>IoT System with Edge Computing &amp;</a:t>
            </a:r>
            <a:b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</a:br>
            <a:r>
              <a:rPr lang="en-US" sz="3200" dirty="0">
                <a:solidFill>
                  <a:schemeClr val="lt1"/>
                </a:solidFill>
                <a:highlight>
                  <a:schemeClr val="dk1"/>
                </a:highlight>
              </a:rPr>
              <a:t>Storage Requirements</a:t>
            </a:r>
          </a:p>
        </p:txBody>
      </p:sp>
      <p:sp>
        <p:nvSpPr>
          <p:cNvPr id="313" name="Google Shape;313;p30"/>
          <p:cNvSpPr txBox="1">
            <a:spLocks noGrp="1"/>
          </p:cNvSpPr>
          <p:nvPr>
            <p:ph type="subTitle" idx="1"/>
          </p:nvPr>
        </p:nvSpPr>
        <p:spPr>
          <a:xfrm>
            <a:off x="257721" y="3845492"/>
            <a:ext cx="3486589" cy="1074737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By: Andrés Navarro Pedregal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Tutor: David </a:t>
            </a:r>
            <a:r>
              <a:rPr lang="en" dirty="0" err="1">
                <a:solidFill>
                  <a:schemeClr val="lt1"/>
                </a:solidFill>
                <a:highlight>
                  <a:schemeClr val="dk1"/>
                </a:highlight>
              </a:rPr>
              <a:t>Larrabeiti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 López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March 10, 2025. </a:t>
            </a:r>
            <a:r>
              <a:rPr lang="en" dirty="0" err="1">
                <a:solidFill>
                  <a:schemeClr val="lt1"/>
                </a:solidFill>
                <a:highlight>
                  <a:schemeClr val="dk1"/>
                </a:highlight>
              </a:rPr>
              <a:t>Leganés</a:t>
            </a:r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, Madrid, Spain</a:t>
            </a:r>
          </a:p>
        </p:txBody>
      </p:sp>
      <p:sp>
        <p:nvSpPr>
          <p:cNvPr id="2" name="Google Shape;313;p30">
            <a:extLst>
              <a:ext uri="{FF2B5EF4-FFF2-40B4-BE49-F238E27FC236}">
                <a16:creationId xmlns:a16="http://schemas.microsoft.com/office/drawing/2014/main" id="{375CC788-EBEC-C22D-4EA1-1C7399F610EC}"/>
              </a:ext>
            </a:extLst>
          </p:cNvPr>
          <p:cNvSpPr txBox="1">
            <a:spLocks/>
          </p:cNvSpPr>
          <p:nvPr/>
        </p:nvSpPr>
        <p:spPr>
          <a:xfrm>
            <a:off x="4572000" y="4318553"/>
            <a:ext cx="4398789" cy="60167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r"/>
            <a:r>
              <a:rPr lang="en" dirty="0">
                <a:solidFill>
                  <a:schemeClr val="lt1"/>
                </a:solidFill>
                <a:highlight>
                  <a:schemeClr val="dk1"/>
                </a:highlight>
              </a:rPr>
              <a:t>Dual Bachelor in Data Science and Engineering and  Telecommunication Technologies Engineering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456A34-4925-E4D4-D0ED-665288EE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556" y="186411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sldNum" idx="12"/>
          </p:nvPr>
        </p:nvSpPr>
        <p:spPr>
          <a:xfrm>
            <a:off x="8318400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300" y="1017725"/>
            <a:ext cx="444830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 txBox="1"/>
          <p:nvPr/>
        </p:nvSpPr>
        <p:spPr>
          <a:xfrm>
            <a:off x="551250" y="1386475"/>
            <a:ext cx="2847650" cy="3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Local DB with data encrypted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Backups on the cloud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C71FD80-014D-3668-0A96-21307317C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4076BE-905D-FA1E-2D96-5B43A5AC2FE5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434" name="Google Shape;434;p41"/>
          <p:cNvSpPr txBox="1">
            <a:spLocks noGrp="1"/>
          </p:cNvSpPr>
          <p:nvPr>
            <p:ph type="sldNum" idx="12"/>
          </p:nvPr>
        </p:nvSpPr>
        <p:spPr>
          <a:xfrm>
            <a:off x="8351832" y="452700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35" name="Google Shape;4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075" y="616500"/>
            <a:ext cx="440369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1"/>
          <p:cNvSpPr txBox="1"/>
          <p:nvPr/>
        </p:nvSpPr>
        <p:spPr>
          <a:xfrm>
            <a:off x="461975" y="1106675"/>
            <a:ext cx="3399300" cy="3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Acts as the proxy to let users interact with the community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Backend -&gt; NextJS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Frontend -&gt; React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Relays all request to the specific community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A9E78F6-2798-3F1B-A030-F818E41D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AF0C8D-84C3-5191-F690-26B04FF8ABA0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Architecture</a:t>
            </a:r>
            <a:endParaRPr/>
          </a:p>
        </p:txBody>
      </p:sp>
      <p:sp>
        <p:nvSpPr>
          <p:cNvPr id="442" name="Google Shape;442;p42"/>
          <p:cNvSpPr txBox="1"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43" name="Google Shape;4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475" y="1017725"/>
            <a:ext cx="451103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D48C03A-2AE7-CA55-08D8-88B9E58F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841C5A-B891-EC3B-96EB-C30C65EB995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sp>
        <p:nvSpPr>
          <p:cNvPr id="449" name="Google Shape;449;p43"/>
          <p:cNvSpPr txBox="1">
            <a:spLocks noGrp="1"/>
          </p:cNvSpPr>
          <p:nvPr>
            <p:ph type="sldNum" idx="12"/>
          </p:nvPr>
        </p:nvSpPr>
        <p:spPr>
          <a:xfrm>
            <a:off x="8324850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450" name="Google Shape;450;p43"/>
          <p:cNvSpPr txBox="1"/>
          <p:nvPr/>
        </p:nvSpPr>
        <p:spPr>
          <a:xfrm>
            <a:off x="819150" y="1267425"/>
            <a:ext cx="32445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Firebase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SMS login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JWT tokens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51" name="Google Shape;4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600" y="1201923"/>
            <a:ext cx="5688726" cy="30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CE79F0C-4E5E-BD34-6DFD-E787BE63D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45243-ACE7-B4ED-06C5-B87ED17E8D2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Multi-Community</a:t>
            </a:r>
            <a:endParaRPr dirty="0"/>
          </a:p>
        </p:txBody>
      </p:sp>
      <p:sp>
        <p:nvSpPr>
          <p:cNvPr id="457" name="Google Shape;457;p44"/>
          <p:cNvSpPr txBox="1">
            <a:spLocks noGrp="1"/>
          </p:cNvSpPr>
          <p:nvPr>
            <p:ph type="sldNum" idx="12"/>
          </p:nvPr>
        </p:nvSpPr>
        <p:spPr>
          <a:xfrm>
            <a:off x="8336066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58" name="Google Shape;458;p44"/>
          <p:cNvSpPr/>
          <p:nvPr/>
        </p:nvSpPr>
        <p:spPr>
          <a:xfrm>
            <a:off x="6225200" y="857825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1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9" name="Google Shape;459;p44"/>
          <p:cNvSpPr/>
          <p:nvPr/>
        </p:nvSpPr>
        <p:spPr>
          <a:xfrm>
            <a:off x="3079575" y="142002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👾 Server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01125" y="2481150"/>
            <a:ext cx="16116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🌐 ZeroTier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1" name="Google Shape;461;p44"/>
          <p:cNvSpPr/>
          <p:nvPr/>
        </p:nvSpPr>
        <p:spPr>
          <a:xfrm>
            <a:off x="6225200" y="1635300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2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2" name="Google Shape;462;p44"/>
          <p:cNvSpPr/>
          <p:nvPr/>
        </p:nvSpPr>
        <p:spPr>
          <a:xfrm>
            <a:off x="6225200" y="3585550"/>
            <a:ext cx="2279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🏠 Community 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7090550" y="2622125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…</a:t>
            </a:r>
            <a:endParaRPr sz="2300" b="1"/>
          </a:p>
        </p:txBody>
      </p:sp>
      <p:sp>
        <p:nvSpPr>
          <p:cNvPr id="464" name="Google Shape;464;p44"/>
          <p:cNvSpPr/>
          <p:nvPr/>
        </p:nvSpPr>
        <p:spPr>
          <a:xfrm>
            <a:off x="636425" y="365392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🧍User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1693675" y="2536975"/>
            <a:ext cx="1685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☁️ Internet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66" name="Google Shape;466;p44"/>
          <p:cNvCxnSpPr>
            <a:stCxn id="464" idx="3"/>
            <a:endCxn id="465" idx="2"/>
          </p:cNvCxnSpPr>
          <p:nvPr/>
        </p:nvCxnSpPr>
        <p:spPr>
          <a:xfrm rot="10800000" flipH="1">
            <a:off x="1982825" y="3099225"/>
            <a:ext cx="553500" cy="8358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44"/>
          <p:cNvCxnSpPr>
            <a:stCxn id="465" idx="0"/>
            <a:endCxn id="459" idx="1"/>
          </p:cNvCxnSpPr>
          <p:nvPr/>
        </p:nvCxnSpPr>
        <p:spPr>
          <a:xfrm rot="-5400000">
            <a:off x="2390125" y="1847425"/>
            <a:ext cx="835800" cy="5433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44"/>
          <p:cNvCxnSpPr>
            <a:stCxn id="459" idx="3"/>
            <a:endCxn id="460" idx="0"/>
          </p:cNvCxnSpPr>
          <p:nvPr/>
        </p:nvCxnSpPr>
        <p:spPr>
          <a:xfrm>
            <a:off x="4425975" y="1701125"/>
            <a:ext cx="480900" cy="7800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44"/>
          <p:cNvCxnSpPr>
            <a:stCxn id="460" idx="3"/>
            <a:endCxn id="458" idx="1"/>
          </p:cNvCxnSpPr>
          <p:nvPr/>
        </p:nvCxnSpPr>
        <p:spPr>
          <a:xfrm rot="10800000" flipH="1">
            <a:off x="5712725" y="1138950"/>
            <a:ext cx="512400" cy="16233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44"/>
          <p:cNvCxnSpPr>
            <a:stCxn id="460" idx="3"/>
            <a:endCxn id="461" idx="1"/>
          </p:cNvCxnSpPr>
          <p:nvPr/>
        </p:nvCxnSpPr>
        <p:spPr>
          <a:xfrm rot="10800000" flipH="1">
            <a:off x="5712725" y="1916250"/>
            <a:ext cx="512400" cy="8460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44"/>
          <p:cNvCxnSpPr>
            <a:stCxn id="460" idx="3"/>
            <a:endCxn id="462" idx="1"/>
          </p:cNvCxnSpPr>
          <p:nvPr/>
        </p:nvCxnSpPr>
        <p:spPr>
          <a:xfrm>
            <a:off x="5712725" y="2762250"/>
            <a:ext cx="512400" cy="1104300"/>
          </a:xfrm>
          <a:prstGeom prst="curvedConnector3">
            <a:avLst>
              <a:gd name="adj1" fmla="val 5000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0CC6DB6E-2C0E-49C5-B224-144C612C8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159C66-67F3-66DC-1789-7CF4B04B33E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477" name="Google Shape;477;p45"/>
          <p:cNvSpPr txBox="1">
            <a:spLocks noGrp="1"/>
          </p:cNvSpPr>
          <p:nvPr>
            <p:ph type="sldNum" idx="12"/>
          </p:nvPr>
        </p:nvSpPr>
        <p:spPr>
          <a:xfrm>
            <a:off x="8371077" y="45119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479" name="Google Shape;479;p45"/>
          <p:cNvSpPr txBox="1"/>
          <p:nvPr/>
        </p:nvSpPr>
        <p:spPr>
          <a:xfrm>
            <a:off x="551250" y="1297175"/>
            <a:ext cx="26016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GitHub Actions: build packages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Ansible: make the upgrades automatically  (under development)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4C3D5F1-9718-0777-F7BD-9E1AE599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4A0FE-7638-4F14-F3E3-1C04296D3931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36F19-A602-3759-8282-6E002849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635" y="943508"/>
            <a:ext cx="2918070" cy="3754967"/>
          </a:xfrm>
          <a:prstGeom prst="rect">
            <a:avLst/>
          </a:prstGeom>
        </p:spPr>
      </p:pic>
      <p:pic>
        <p:nvPicPr>
          <p:cNvPr id="478" name="Google Shape;47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67" y="1645821"/>
            <a:ext cx="3607760" cy="18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485" name="Google Shape;485;p46"/>
          <p:cNvSpPr txBox="1">
            <a:spLocks noGrp="1"/>
          </p:cNvSpPr>
          <p:nvPr>
            <p:ph type="sldNum" idx="12"/>
          </p:nvPr>
        </p:nvSpPr>
        <p:spPr>
          <a:xfrm>
            <a:off x="8356678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86" name="Google Shape;4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176" y="445025"/>
            <a:ext cx="4194852" cy="362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72" y="1538083"/>
            <a:ext cx="3616102" cy="24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30A0AB5-9660-51CD-13CA-C9BF272AC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C7C069-3B1C-A485-AD60-8009EA2AAB4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501" name="Google Shape;501;p48"/>
          <p:cNvSpPr txBox="1">
            <a:spLocks noGrp="1"/>
          </p:cNvSpPr>
          <p:nvPr>
            <p:ph type="sldNum" idx="12"/>
          </p:nvPr>
        </p:nvSpPr>
        <p:spPr>
          <a:xfrm>
            <a:off x="8351832" y="45530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502" name="Google Shape;5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725" y="594725"/>
            <a:ext cx="1653500" cy="22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8"/>
          <p:cNvPicPr preferRelativeResize="0"/>
          <p:nvPr/>
        </p:nvPicPr>
        <p:blipFill rotWithShape="1">
          <a:blip r:embed="rId4">
            <a:alphaModFix/>
          </a:blip>
          <a:srcRect l="11449" t="25493" b="-5333"/>
          <a:stretch/>
        </p:blipFill>
        <p:spPr>
          <a:xfrm>
            <a:off x="5532800" y="445025"/>
            <a:ext cx="3182475" cy="36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350" y="1958600"/>
            <a:ext cx="1814509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625" y="3287425"/>
            <a:ext cx="2599875" cy="14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F38D37E-D4C1-2CDA-DDE9-5C744B60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771D8-7D84-908A-FE3C-FF7725E65B3B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0"/>
          <p:cNvSpPr txBox="1">
            <a:spLocks noGrp="1"/>
          </p:cNvSpPr>
          <p:nvPr>
            <p:ph type="sldNum" idx="12"/>
          </p:nvPr>
        </p:nvSpPr>
        <p:spPr>
          <a:xfrm>
            <a:off x="8367597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20" name="Google Shape;520;p50"/>
          <p:cNvSpPr txBox="1"/>
          <p:nvPr/>
        </p:nvSpPr>
        <p:spPr>
          <a:xfrm>
            <a:off x="1317785" y="3301450"/>
            <a:ext cx="2265067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Fixed with Infrared Lights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21" name="Google Shape;5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75" y="1564150"/>
            <a:ext cx="2625350" cy="14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0"/>
          <p:cNvPicPr preferRelativeResize="0"/>
          <p:nvPr/>
        </p:nvPicPr>
        <p:blipFill rotWithShape="1">
          <a:blip r:embed="rId4">
            <a:alphaModFix/>
          </a:blip>
          <a:srcRect l="1230" t="29007" r="-1230" b="33582"/>
          <a:stretch/>
        </p:blipFill>
        <p:spPr>
          <a:xfrm>
            <a:off x="1773825" y="3749575"/>
            <a:ext cx="1352989" cy="8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0"/>
          <p:cNvPicPr preferRelativeResize="0"/>
          <p:nvPr/>
        </p:nvPicPr>
        <p:blipFill rotWithShape="1">
          <a:blip r:embed="rId5">
            <a:alphaModFix/>
          </a:blip>
          <a:srcRect l="8949" r="8949"/>
          <a:stretch/>
        </p:blipFill>
        <p:spPr>
          <a:xfrm>
            <a:off x="4873225" y="984250"/>
            <a:ext cx="3321851" cy="18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0"/>
          <p:cNvPicPr preferRelativeResize="0"/>
          <p:nvPr/>
        </p:nvPicPr>
        <p:blipFill rotWithShape="1">
          <a:blip r:embed="rId6">
            <a:alphaModFix/>
          </a:blip>
          <a:srcRect l="9871" r="9871"/>
          <a:stretch/>
        </p:blipFill>
        <p:spPr>
          <a:xfrm>
            <a:off x="4873225" y="2942550"/>
            <a:ext cx="3321851" cy="191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0DA363-8985-3AF2-BFD8-B8401E19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Lighting Problems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719CE94-71BB-5D44-7D50-EB8E22AC6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67AF1-C140-366C-4BBF-51E4A5DE422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 txBox="1"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33" name="Google Shape;5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75" y="1624650"/>
            <a:ext cx="4444974" cy="250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000" y="1832100"/>
            <a:ext cx="3515203" cy="197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B3FC94-A4D9-E4D9-0DC9-19CA0AA45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EF102C0-0AF3-2648-A3B7-41730B58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0D459-2DD9-A020-4530-3E206ACFF9DF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31"/>
          <p:cNvCxnSpPr>
            <a:stCxn id="319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31"/>
          <p:cNvCxnSpPr>
            <a:stCxn id="321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1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3" name="Google Shape;323;p31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9" name="Google Shape;319;p31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7" name="Google Shape;327;p31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subTitle" idx="17"/>
          </p:nvPr>
        </p:nvSpPr>
        <p:spPr>
          <a:xfrm>
            <a:off x="788675" y="349168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Problems Encountered</a:t>
            </a:r>
            <a:endParaRPr dirty="0"/>
          </a:p>
        </p:txBody>
      </p:sp>
      <p:sp>
        <p:nvSpPr>
          <p:cNvPr id="330" name="Google Shape;330;p31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sldNum" idx="12"/>
          </p:nvPr>
        </p:nvSpPr>
        <p:spPr>
          <a:xfrm>
            <a:off x="8353825" y="4501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BB56B47-09F7-8A89-40A9-20712B0C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48225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28EFF4-96AC-B7FA-B6EA-820E155D8B1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2"/>
          <p:cNvSpPr txBox="1">
            <a:spLocks noGrp="1"/>
          </p:cNvSpPr>
          <p:nvPr>
            <p:ph type="sldNum" idx="12"/>
          </p:nvPr>
        </p:nvSpPr>
        <p:spPr>
          <a:xfrm>
            <a:off x="8343949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42" name="Google Shape;542;p52"/>
          <p:cNvPicPr preferRelativeResize="0"/>
          <p:nvPr/>
        </p:nvPicPr>
        <p:blipFill rotWithShape="1">
          <a:blip r:embed="rId3">
            <a:alphaModFix/>
          </a:blip>
          <a:srcRect l="10385" r="9971"/>
          <a:stretch/>
        </p:blipFill>
        <p:spPr>
          <a:xfrm>
            <a:off x="1243100" y="1570775"/>
            <a:ext cx="3420700" cy="19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700" y="801050"/>
            <a:ext cx="286573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28A0D5-EA93-3C2C-6FB2-8BC476FF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948C325-C408-2898-44EF-E7B6586D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83A6E5-438C-511F-9DC9-49DB76EE27A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communities</a:t>
            </a:r>
            <a:endParaRPr/>
          </a:p>
        </p:txBody>
      </p:sp>
      <p:sp>
        <p:nvSpPr>
          <p:cNvPr id="559" name="Google Shape;559;p54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title" idx="2"/>
          </p:nvPr>
        </p:nvSpPr>
        <p:spPr>
          <a:xfrm>
            <a:off x="707575" y="190135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99% uptime</a:t>
            </a:r>
            <a:endParaRPr/>
          </a:p>
        </p:txBody>
      </p:sp>
      <p:sp>
        <p:nvSpPr>
          <p:cNvPr id="561" name="Google Shape;561;p54"/>
          <p:cNvSpPr txBox="1">
            <a:spLocks noGrp="1"/>
          </p:cNvSpPr>
          <p:nvPr>
            <p:ph type="subTitle" idx="3"/>
          </p:nvPr>
        </p:nvSpPr>
        <p:spPr>
          <a:xfrm>
            <a:off x="707575" y="2670246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54"/>
          <p:cNvSpPr txBox="1">
            <a:spLocks noGrp="1"/>
          </p:cNvSpPr>
          <p:nvPr>
            <p:ph type="title" idx="4"/>
          </p:nvPr>
        </p:nvSpPr>
        <p:spPr>
          <a:xfrm>
            <a:off x="707575" y="3263200"/>
            <a:ext cx="49692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detection</a:t>
            </a:r>
            <a:endParaRPr/>
          </a:p>
        </p:txBody>
      </p:sp>
      <p:sp>
        <p:nvSpPr>
          <p:cNvPr id="563" name="Google Shape;563;p54"/>
          <p:cNvSpPr txBox="1">
            <a:spLocks noGrp="1"/>
          </p:cNvSpPr>
          <p:nvPr>
            <p:ph type="subTitle" idx="5"/>
          </p:nvPr>
        </p:nvSpPr>
        <p:spPr>
          <a:xfrm>
            <a:off x="707575" y="4032100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4"/>
          <p:cNvSpPr txBox="1">
            <a:spLocks noGrp="1"/>
          </p:cNvSpPr>
          <p:nvPr>
            <p:ph type="sldNum" idx="12"/>
          </p:nvPr>
        </p:nvSpPr>
        <p:spPr>
          <a:xfrm>
            <a:off x="7887725" y="42374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BBA4798-61DD-6D67-2C1D-8F99D6D1A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725" y="539500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916AE1-7BD3-DFF0-7DB4-F0D22E7824F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DEE2B-8061-E95D-37FF-B331C17B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3CEC-0A08-0DAE-8C3A-5E6C78F9C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/>
              <a:t>Proof-of-Concept Design of a Distributed IoT System with Edge Computing &amp;</a:t>
            </a:r>
            <a:br>
              <a:rPr lang="en-US" dirty="0"/>
            </a:br>
            <a:r>
              <a:rPr lang="en-US" dirty="0"/>
              <a:t>Storage Requirements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Develop a software project from start to end: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Full design cycle:  requirements, specification (architectural design), implementation and testing in a real production environment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Many technologies involved !</a:t>
            </a:r>
          </a:p>
          <a:p>
            <a:pPr>
              <a:lnSpc>
                <a:spcPct val="150000"/>
              </a:lnSpc>
            </a:pPr>
            <a:r>
              <a:rPr lang="en-US" dirty="0"/>
              <a:t>Communicate with stakeholders</a:t>
            </a:r>
          </a:p>
          <a:p>
            <a:pPr>
              <a:lnSpc>
                <a:spcPct val="150000"/>
              </a:lnSpc>
            </a:pPr>
            <a:r>
              <a:rPr lang="en-US" dirty="0"/>
              <a:t>Troubleshoot different problems</a:t>
            </a:r>
          </a:p>
          <a:p>
            <a:pPr>
              <a:lnSpc>
                <a:spcPct val="150000"/>
              </a:lnSpc>
            </a:pPr>
            <a:r>
              <a:rPr lang="en-US" dirty="0"/>
              <a:t>The importance of monitoring and logging</a:t>
            </a:r>
          </a:p>
          <a:p>
            <a:pPr>
              <a:lnSpc>
                <a:spcPct val="150000"/>
              </a:lnSpc>
            </a:pPr>
            <a:r>
              <a:rPr lang="en-US" dirty="0"/>
              <a:t>Further work planned in scalability, resiliency and monitoring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9985B-405E-5B18-69B3-DB9999193FE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B725E-6786-A502-9132-A2B3DFF8C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50FEC-26A7-5B8E-9288-B5E9B314FDD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1021782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6"/>
          <p:cNvSpPr txBox="1">
            <a:spLocks noGrp="1"/>
          </p:cNvSpPr>
          <p:nvPr>
            <p:ph type="title"/>
          </p:nvPr>
        </p:nvSpPr>
        <p:spPr>
          <a:xfrm>
            <a:off x="2038200" y="17299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582" name="Google Shape;582;p56"/>
          <p:cNvSpPr txBox="1">
            <a:spLocks noGrp="1"/>
          </p:cNvSpPr>
          <p:nvPr>
            <p:ph type="subTitle" idx="1"/>
          </p:nvPr>
        </p:nvSpPr>
        <p:spPr>
          <a:xfrm>
            <a:off x="2038200" y="3018876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Any questions?</a:t>
            </a:r>
            <a:endParaRPr dirty="0"/>
          </a:p>
        </p:txBody>
      </p:sp>
      <p:sp>
        <p:nvSpPr>
          <p:cNvPr id="583" name="Google Shape;583;p56"/>
          <p:cNvSpPr txBox="1">
            <a:spLocks noGrp="1"/>
          </p:cNvSpPr>
          <p:nvPr>
            <p:ph type="sldNum" idx="12"/>
          </p:nvPr>
        </p:nvSpPr>
        <p:spPr>
          <a:xfrm>
            <a:off x="7870984" y="420594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4529A19-721E-574B-06A2-28D6ACC2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451" y="543959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3DD3BE-B20B-3F98-3E78-AA3D9099EE3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EDBC-C799-CB20-CEBB-BE9D0E05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3F48E-F4CA-B2E1-B6AA-BDC7ED7E64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B1B8A-BBBD-78C2-4A3B-AE09843A6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199" y="1119831"/>
            <a:ext cx="2243910" cy="2991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4CFF42-3745-CB2C-D50D-964AD76FA390}"/>
              </a:ext>
            </a:extLst>
          </p:cNvPr>
          <p:cNvSpPr txBox="1"/>
          <p:nvPr/>
        </p:nvSpPr>
        <p:spPr>
          <a:xfrm>
            <a:off x="722376" y="1476890"/>
            <a:ext cx="4399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Part of a collaboration with a company based in Valencia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6E5D9-3EBB-CEEC-53B3-57A8D16F9FB5}"/>
              </a:ext>
            </a:extLst>
          </p:cNvPr>
          <p:cNvSpPr txBox="1"/>
          <p:nvPr/>
        </p:nvSpPr>
        <p:spPr>
          <a:xfrm>
            <a:off x="722376" y="2459275"/>
            <a:ext cx="49160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Study the viability of a IoT System for automatic access control to private communities </a:t>
            </a:r>
            <a:r>
              <a:rPr lang="en-US" b="1" dirty="0" err="1"/>
              <a:t>parkings</a:t>
            </a:r>
            <a:r>
              <a:rPr lang="en-US" b="1" dirty="0"/>
              <a:t> (e.g. a condominium, a sports club, </a:t>
            </a:r>
            <a:r>
              <a:rPr lang="en-US" b="1" dirty="0" err="1"/>
              <a:t>etc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33E50-62F8-93B9-D7CC-6510398DD197}"/>
              </a:ext>
            </a:extLst>
          </p:cNvPr>
          <p:cNvSpPr txBox="1"/>
          <p:nvPr/>
        </p:nvSpPr>
        <p:spPr>
          <a:xfrm>
            <a:off x="722376" y="3590808"/>
            <a:ext cx="491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Developed in collaboration with the Automatic &amp; Robotics Department @ UC3M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C8D5EA-983A-B30B-8D55-B8BABCD9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44A71-7BFB-2A02-1843-8DD9EC5CA11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293279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4B02-7710-AB7F-8457-37FBE446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FF0DD-E89F-4862-E947-C2357D8311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36067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A58FA-DE5C-DADF-D279-EC9B3C771C6F}"/>
              </a:ext>
            </a:extLst>
          </p:cNvPr>
          <p:cNvSpPr txBox="1"/>
          <p:nvPr/>
        </p:nvSpPr>
        <p:spPr>
          <a:xfrm>
            <a:off x="5744346" y="2447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8BAB4-6939-FC4B-0B0B-4D1C663BA577}"/>
              </a:ext>
            </a:extLst>
          </p:cNvPr>
          <p:cNvSpPr txBox="1"/>
          <p:nvPr/>
        </p:nvSpPr>
        <p:spPr>
          <a:xfrm>
            <a:off x="2383308" y="2447427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2761F-F805-7C0D-01C0-84E0759DC4BB}"/>
              </a:ext>
            </a:extLst>
          </p:cNvPr>
          <p:cNvSpPr txBox="1"/>
          <p:nvPr/>
        </p:nvSpPr>
        <p:spPr>
          <a:xfrm>
            <a:off x="4759924" y="1850477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8E618D-7187-58C6-2D8D-4D419500362B}"/>
              </a:ext>
            </a:extLst>
          </p:cNvPr>
          <p:cNvSpPr txBox="1"/>
          <p:nvPr/>
        </p:nvSpPr>
        <p:spPr>
          <a:xfrm>
            <a:off x="4759924" y="824648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FBCCA-61A1-A1E9-2408-0D9C8E669B43}"/>
              </a:ext>
            </a:extLst>
          </p:cNvPr>
          <p:cNvSpPr txBox="1"/>
          <p:nvPr/>
        </p:nvSpPr>
        <p:spPr>
          <a:xfrm>
            <a:off x="4072578" y="2489605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🚪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FBF5B5-FD30-2FC2-1700-796688F9D0D4}"/>
              </a:ext>
            </a:extLst>
          </p:cNvPr>
          <p:cNvSpPr txBox="1"/>
          <p:nvPr/>
        </p:nvSpPr>
        <p:spPr>
          <a:xfrm>
            <a:off x="3571616" y="1088989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☁️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6EF32-F1B1-BD5D-34A0-1EA3BCA850EA}"/>
              </a:ext>
            </a:extLst>
          </p:cNvPr>
          <p:cNvSpPr txBox="1"/>
          <p:nvPr/>
        </p:nvSpPr>
        <p:spPr>
          <a:xfrm>
            <a:off x="5896746" y="25998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35337-6740-6F07-9A35-7C6A444E6427}"/>
              </a:ext>
            </a:extLst>
          </p:cNvPr>
          <p:cNvSpPr txBox="1"/>
          <p:nvPr/>
        </p:nvSpPr>
        <p:spPr>
          <a:xfrm>
            <a:off x="6049146" y="27522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9DBF9-DC6A-EEC7-B918-6931C3BC094D}"/>
              </a:ext>
            </a:extLst>
          </p:cNvPr>
          <p:cNvSpPr txBox="1"/>
          <p:nvPr/>
        </p:nvSpPr>
        <p:spPr>
          <a:xfrm>
            <a:off x="6201546" y="29046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A90C0-CFDB-FDD4-2272-4C2C732289CC}"/>
              </a:ext>
            </a:extLst>
          </p:cNvPr>
          <p:cNvSpPr txBox="1"/>
          <p:nvPr/>
        </p:nvSpPr>
        <p:spPr>
          <a:xfrm>
            <a:off x="6353946" y="30570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76A665-BBE4-77BF-61E4-C70FF4761944}"/>
              </a:ext>
            </a:extLst>
          </p:cNvPr>
          <p:cNvSpPr txBox="1"/>
          <p:nvPr/>
        </p:nvSpPr>
        <p:spPr>
          <a:xfrm>
            <a:off x="6506346" y="3209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A8DE1F-2775-7601-6B07-B0BB145CA365}"/>
              </a:ext>
            </a:extLst>
          </p:cNvPr>
          <p:cNvSpPr txBox="1"/>
          <p:nvPr/>
        </p:nvSpPr>
        <p:spPr>
          <a:xfrm>
            <a:off x="6658746" y="33618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8E0A00-4D75-AAC1-F70C-BF07721D72D0}"/>
              </a:ext>
            </a:extLst>
          </p:cNvPr>
          <p:cNvSpPr txBox="1"/>
          <p:nvPr/>
        </p:nvSpPr>
        <p:spPr>
          <a:xfrm>
            <a:off x="6811146" y="35142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32C792-7DEF-8E28-3B1A-567E76D84D8B}"/>
              </a:ext>
            </a:extLst>
          </p:cNvPr>
          <p:cNvSpPr txBox="1"/>
          <p:nvPr/>
        </p:nvSpPr>
        <p:spPr>
          <a:xfrm>
            <a:off x="6963546" y="36666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0B5096-D70A-DDAC-B442-54B2150A5F7C}"/>
              </a:ext>
            </a:extLst>
          </p:cNvPr>
          <p:cNvSpPr txBox="1"/>
          <p:nvPr/>
        </p:nvSpPr>
        <p:spPr>
          <a:xfrm>
            <a:off x="7115946" y="38190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68CC9A-A93A-7EAC-5C04-407DA9A3EC59}"/>
              </a:ext>
            </a:extLst>
          </p:cNvPr>
          <p:cNvSpPr txBox="1"/>
          <p:nvPr/>
        </p:nvSpPr>
        <p:spPr>
          <a:xfrm>
            <a:off x="7268346" y="3971426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🏢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6F6096-6569-7338-34A5-4612E21E1E93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3169507" y="2862926"/>
            <a:ext cx="903071" cy="4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8554B2-74B8-DE82-5D51-632278FBCD6A}"/>
              </a:ext>
            </a:extLst>
          </p:cNvPr>
          <p:cNvCxnSpPr>
            <a:stCxn id="12" idx="3"/>
            <a:endCxn id="8" idx="1"/>
          </p:cNvCxnSpPr>
          <p:nvPr/>
        </p:nvCxnSpPr>
        <p:spPr>
          <a:xfrm flipV="1">
            <a:off x="4858777" y="2862925"/>
            <a:ext cx="885569" cy="4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2791CE-6456-AC61-AFFC-B50270E99D2A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flipV="1">
            <a:off x="5153024" y="1655645"/>
            <a:ext cx="0" cy="19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E0D029-D2AA-F930-C01E-C97A3627EFFA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4357815" y="1240147"/>
            <a:ext cx="402109" cy="264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A10DE1F-CD3B-FA08-9358-5E8366A4B12B}"/>
              </a:ext>
            </a:extLst>
          </p:cNvPr>
          <p:cNvSpPr txBox="1"/>
          <p:nvPr/>
        </p:nvSpPr>
        <p:spPr>
          <a:xfrm>
            <a:off x="1674856" y="1961688"/>
            <a:ext cx="786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🧍‍♂️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B8BF07-38E2-740C-969D-73148E427055}"/>
              </a:ext>
            </a:extLst>
          </p:cNvPr>
          <p:cNvCxnSpPr>
            <a:stCxn id="36" idx="3"/>
            <a:endCxn id="13" idx="1"/>
          </p:cNvCxnSpPr>
          <p:nvPr/>
        </p:nvCxnSpPr>
        <p:spPr>
          <a:xfrm flipV="1">
            <a:off x="2461055" y="1504488"/>
            <a:ext cx="1110561" cy="872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7511A2FB-C27E-EB42-70D2-84A1710D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3F4443-2CEE-2C4B-28A4-C4040BFA63DD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59698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8343949" y="4501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347" name="Google Shape;347;p33"/>
          <p:cNvGrpSpPr/>
          <p:nvPr/>
        </p:nvGrpSpPr>
        <p:grpSpPr>
          <a:xfrm>
            <a:off x="756294" y="1491150"/>
            <a:ext cx="5595938" cy="2161725"/>
            <a:chOff x="756275" y="1337175"/>
            <a:chExt cx="3565200" cy="2161725"/>
          </a:xfrm>
        </p:grpSpPr>
        <p:sp>
          <p:nvSpPr>
            <p:cNvPr id="348" name="Google Shape;348;p33"/>
            <p:cNvSpPr txBox="1"/>
            <p:nvPr/>
          </p:nvSpPr>
          <p:spPr>
            <a:xfrm>
              <a:off x="756275" y="1337175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Build a scalable parking management system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49" name="Google Shape;349;p33"/>
            <p:cNvSpPr txBox="1"/>
            <p:nvPr/>
          </p:nvSpPr>
          <p:spPr>
            <a:xfrm>
              <a:off x="756275" y="21809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Make it autonomous and fully automated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50" name="Google Shape;350;p33"/>
            <p:cNvSpPr txBox="1"/>
            <p:nvPr/>
          </p:nvSpPr>
          <p:spPr>
            <a:xfrm>
              <a:off x="756275" y="30246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Create a adaptable system for smart communities</a:t>
              </a:r>
              <a:endParaRPr sz="15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4D2D0E2A-2BB4-E0A5-33CF-2F4AE52B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A174A-561C-5F7E-865A-FC5AF438A926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ubTitle" idx="1"/>
          </p:nvPr>
        </p:nvSpPr>
        <p:spPr>
          <a:xfrm>
            <a:off x="720000" y="1283350"/>
            <a:ext cx="7222200" cy="29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30200">
              <a:lnSpc>
                <a:spcPct val="150000"/>
              </a:lnSpc>
            </a:pPr>
            <a:r>
              <a:rPr lang="en-US" dirty="0"/>
              <a:t>System able to recognize license plates and open gates automatically, alternatively, open with RF remote or “remote” App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Owners can manage their parking lots and authorize users to enter</a:t>
            </a:r>
            <a:endParaRPr dirty="0"/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Communities can be dynamically added, system must be scalable to hundred communities</a:t>
            </a:r>
            <a:endParaRPr dirty="0"/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Application must stored on-site encrypted and be accessible from the internet &amp; mobile</a:t>
            </a:r>
            <a:endParaRPr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sldNum" idx="12"/>
          </p:nvPr>
        </p:nvSpPr>
        <p:spPr>
          <a:xfrm>
            <a:off x="8343950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2710932-CB05-8296-AED3-58DD0038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26E542-7D7D-3296-2D51-D62618F8BF9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8390657" y="453065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372" name="Google Shape;372;p36"/>
          <p:cNvSpPr txBox="1"/>
          <p:nvPr/>
        </p:nvSpPr>
        <p:spPr>
          <a:xfrm>
            <a:off x="366225" y="21341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2680425" y="22060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Terminal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6242584" y="6907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Detection System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5990513" y="14263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Actuators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16" y="1284404"/>
            <a:ext cx="770759" cy="76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 rotWithShape="1">
          <a:blip r:embed="rId4">
            <a:alphaModFix/>
          </a:blip>
          <a:srcRect l="27515" t="18856" r="28310" b="19643"/>
          <a:stretch/>
        </p:blipFill>
        <p:spPr>
          <a:xfrm>
            <a:off x="3325949" y="1284100"/>
            <a:ext cx="1074102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9754" y="342500"/>
            <a:ext cx="770759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929" y="483150"/>
            <a:ext cx="770759" cy="84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858" y="1359389"/>
            <a:ext cx="729726" cy="6331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79;p36">
            <a:extLst>
              <a:ext uri="{FF2B5EF4-FFF2-40B4-BE49-F238E27FC236}">
                <a16:creationId xmlns:a16="http://schemas.microsoft.com/office/drawing/2014/main" id="{85E7A41E-8D40-4BA8-75C3-D5FA64668BD6}"/>
              </a:ext>
            </a:extLst>
          </p:cNvPr>
          <p:cNvSpPr txBox="1"/>
          <p:nvPr/>
        </p:nvSpPr>
        <p:spPr>
          <a:xfrm>
            <a:off x="1788995" y="4021676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Networking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" name="Google Shape;379;p36">
            <a:extLst>
              <a:ext uri="{FF2B5EF4-FFF2-40B4-BE49-F238E27FC236}">
                <a16:creationId xmlns:a16="http://schemas.microsoft.com/office/drawing/2014/main" id="{861AE117-106B-4BD6-8030-9B21C2FC5E31}"/>
              </a:ext>
            </a:extLst>
          </p:cNvPr>
          <p:cNvSpPr txBox="1"/>
          <p:nvPr/>
        </p:nvSpPr>
        <p:spPr>
          <a:xfrm>
            <a:off x="56201" y="4021676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Continuous Development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26" name="Picture 2" descr="Imágenes de Continuous Icon: descubre bancos de fotos, ilustraciones,  vectores y vídeos de 407,525 | Adobe Stock">
            <a:extLst>
              <a:ext uri="{FF2B5EF4-FFF2-40B4-BE49-F238E27FC236}">
                <a16:creationId xmlns:a16="http://schemas.microsoft.com/office/drawing/2014/main" id="{29F0F86F-8218-8410-FCBA-E5304B8B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229450"/>
            <a:ext cx="1253353" cy="79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working - Free computer icons">
            <a:extLst>
              <a:ext uri="{FF2B5EF4-FFF2-40B4-BE49-F238E27FC236}">
                <a16:creationId xmlns:a16="http://schemas.microsoft.com/office/drawing/2014/main" id="{86C5E744-40FA-06AB-893D-AEAB6F609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624" y="3192179"/>
            <a:ext cx="840942" cy="8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79;p36">
            <a:extLst>
              <a:ext uri="{FF2B5EF4-FFF2-40B4-BE49-F238E27FC236}">
                <a16:creationId xmlns:a16="http://schemas.microsoft.com/office/drawing/2014/main" id="{DB5C6BB0-5D51-797A-5EDB-F21696C5BC0C}"/>
              </a:ext>
            </a:extLst>
          </p:cNvPr>
          <p:cNvSpPr txBox="1"/>
          <p:nvPr/>
        </p:nvSpPr>
        <p:spPr>
          <a:xfrm>
            <a:off x="3380310" y="4019655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Database</a:t>
            </a:r>
            <a:endParaRPr sz="1100"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30" name="Picture 6" descr="Database - Free seo and web icons">
            <a:extLst>
              <a:ext uri="{FF2B5EF4-FFF2-40B4-BE49-F238E27FC236}">
                <a16:creationId xmlns:a16="http://schemas.microsoft.com/office/drawing/2014/main" id="{C7BF418E-3AFC-C286-1A88-BF762A390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920" y="3153284"/>
            <a:ext cx="840942" cy="84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bile Phone Icon Vector Art, Icons, and Graphics for Free Download">
            <a:extLst>
              <a:ext uri="{FF2B5EF4-FFF2-40B4-BE49-F238E27FC236}">
                <a16:creationId xmlns:a16="http://schemas.microsoft.com/office/drawing/2014/main" id="{CC7E4730-918D-1588-E1A0-BF12D3C4B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84" y="2607033"/>
            <a:ext cx="878189" cy="87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rnet Website Icon Stroke PNG &amp; SVG Design For T-Shirts">
            <a:extLst>
              <a:ext uri="{FF2B5EF4-FFF2-40B4-BE49-F238E27FC236}">
                <a16:creationId xmlns:a16="http://schemas.microsoft.com/office/drawing/2014/main" id="{912AE4DF-897B-079D-72D9-5655BBF7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33" y="2422747"/>
            <a:ext cx="878190" cy="87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5;p36">
            <a:extLst>
              <a:ext uri="{FF2B5EF4-FFF2-40B4-BE49-F238E27FC236}">
                <a16:creationId xmlns:a16="http://schemas.microsoft.com/office/drawing/2014/main" id="{091A7860-A598-E50F-197F-7A3DA74A40E7}"/>
              </a:ext>
            </a:extLst>
          </p:cNvPr>
          <p:cNvSpPr txBox="1"/>
          <p:nvPr/>
        </p:nvSpPr>
        <p:spPr>
          <a:xfrm>
            <a:off x="6350807" y="3815002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Back-end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036" name="Picture 12" descr="Sprocket Icon Vector Art, Icons, and Graphics for Free Download">
            <a:extLst>
              <a:ext uri="{FF2B5EF4-FFF2-40B4-BE49-F238E27FC236}">
                <a16:creationId xmlns:a16="http://schemas.microsoft.com/office/drawing/2014/main" id="{0C2E9149-7116-B502-056C-4F0348FF1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22" y="3620887"/>
            <a:ext cx="909766" cy="90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75;p36">
            <a:extLst>
              <a:ext uri="{FF2B5EF4-FFF2-40B4-BE49-F238E27FC236}">
                <a16:creationId xmlns:a16="http://schemas.microsoft.com/office/drawing/2014/main" id="{CD747C96-03E7-E1A6-04B7-E0A6E5975C6C}"/>
              </a:ext>
            </a:extLst>
          </p:cNvPr>
          <p:cNvSpPr txBox="1"/>
          <p:nvPr/>
        </p:nvSpPr>
        <p:spPr>
          <a:xfrm>
            <a:off x="6545766" y="2776039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Front-end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B9741F6-4F7D-048A-45F8-8DFAEDFA1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0BC70-06D5-F5B3-5F14-721C37C95DBC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/>
      <p:bldP spid="373" grpId="0"/>
      <p:bldP spid="374" grpId="0"/>
      <p:bldP spid="375" grpId="0"/>
      <p:bldP spid="3" grpId="0"/>
      <p:bldP spid="4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/>
          <p:nvPr/>
        </p:nvSpPr>
        <p:spPr>
          <a:xfrm>
            <a:off x="4022650" y="809575"/>
            <a:ext cx="4791000" cy="270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88" name="Google Shape;388;p37"/>
          <p:cNvSpPr txBox="1">
            <a:spLocks noGrp="1"/>
          </p:cNvSpPr>
          <p:nvPr>
            <p:ph type="title"/>
          </p:nvPr>
        </p:nvSpPr>
        <p:spPr>
          <a:xfrm>
            <a:off x="688100" y="462700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389" name="Google Shape;389;p37"/>
          <p:cNvSpPr txBox="1">
            <a:spLocks noGrp="1"/>
          </p:cNvSpPr>
          <p:nvPr>
            <p:ph type="sldNum" idx="12"/>
          </p:nvPr>
        </p:nvSpPr>
        <p:spPr>
          <a:xfrm>
            <a:off x="8349605" y="4553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90" name="Google Shape;390;p37"/>
          <p:cNvSpPr/>
          <p:nvPr/>
        </p:nvSpPr>
        <p:spPr>
          <a:xfrm>
            <a:off x="943300" y="1378725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👤 User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91" name="Google Shape;391;p37"/>
          <p:cNvCxnSpPr>
            <a:stCxn id="390" idx="2"/>
            <a:endCxn id="392" idx="1"/>
          </p:cNvCxnSpPr>
          <p:nvPr/>
        </p:nvCxnSpPr>
        <p:spPr>
          <a:xfrm rot="-5400000" flipH="1">
            <a:off x="1276750" y="2202375"/>
            <a:ext cx="947400" cy="4245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37"/>
          <p:cNvSpPr/>
          <p:nvPr/>
        </p:nvSpPr>
        <p:spPr>
          <a:xfrm>
            <a:off x="1962775" y="2607075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☁️ Server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3" name="Google Shape;393;p37"/>
          <p:cNvSpPr/>
          <p:nvPr/>
        </p:nvSpPr>
        <p:spPr>
          <a:xfrm>
            <a:off x="4266475" y="2244375"/>
            <a:ext cx="14970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⚙️</a:t>
            </a:r>
            <a:r>
              <a:rPr lang="en" sz="1100" b="1"/>
              <a:t> </a:t>
            </a: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Terminal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4" name="Google Shape;394;p37"/>
          <p:cNvSpPr/>
          <p:nvPr/>
        </p:nvSpPr>
        <p:spPr>
          <a:xfrm>
            <a:off x="5554300" y="938300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🗄️ DB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6515700" y="1782525"/>
            <a:ext cx="21669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🤖 LP Detection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6470900" y="2696500"/>
            <a:ext cx="1822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🦾 Actuators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4354375" y="4081425"/>
            <a:ext cx="20271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Community N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4794200" y="3258700"/>
            <a:ext cx="548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…</a:t>
            </a:r>
            <a:endParaRPr sz="2300" b="1"/>
          </a:p>
        </p:txBody>
      </p:sp>
      <p:cxnSp>
        <p:nvCxnSpPr>
          <p:cNvPr id="399" name="Google Shape;399;p37"/>
          <p:cNvCxnSpPr>
            <a:stCxn id="392" idx="3"/>
            <a:endCxn id="393" idx="1"/>
          </p:cNvCxnSpPr>
          <p:nvPr/>
        </p:nvCxnSpPr>
        <p:spPr>
          <a:xfrm rot="10800000" flipH="1">
            <a:off x="3309175" y="2525475"/>
            <a:ext cx="957300" cy="362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0" name="Google Shape;400;p37"/>
          <p:cNvCxnSpPr>
            <a:stCxn id="392" idx="3"/>
            <a:endCxn id="397" idx="1"/>
          </p:cNvCxnSpPr>
          <p:nvPr/>
        </p:nvCxnSpPr>
        <p:spPr>
          <a:xfrm>
            <a:off x="3309175" y="2888175"/>
            <a:ext cx="1045200" cy="147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37"/>
          <p:cNvSpPr txBox="1"/>
          <p:nvPr/>
        </p:nvSpPr>
        <p:spPr>
          <a:xfrm>
            <a:off x="4727500" y="3704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Community</a:t>
            </a:r>
            <a:endParaRPr sz="190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402" name="Google Shape;402;p37"/>
          <p:cNvCxnSpPr>
            <a:stCxn id="393" idx="3"/>
            <a:endCxn id="394" idx="2"/>
          </p:cNvCxnSpPr>
          <p:nvPr/>
        </p:nvCxnSpPr>
        <p:spPr>
          <a:xfrm rot="10800000" flipH="1">
            <a:off x="5763475" y="1500375"/>
            <a:ext cx="464100" cy="10251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3" name="Google Shape;403;p37"/>
          <p:cNvCxnSpPr>
            <a:stCxn id="393" idx="3"/>
            <a:endCxn id="396" idx="1"/>
          </p:cNvCxnSpPr>
          <p:nvPr/>
        </p:nvCxnSpPr>
        <p:spPr>
          <a:xfrm>
            <a:off x="5763475" y="2525475"/>
            <a:ext cx="707400" cy="4521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p37"/>
          <p:cNvCxnSpPr>
            <a:stCxn id="393" idx="3"/>
            <a:endCxn id="395" idx="1"/>
          </p:cNvCxnSpPr>
          <p:nvPr/>
        </p:nvCxnSpPr>
        <p:spPr>
          <a:xfrm rot="10800000" flipH="1">
            <a:off x="5763475" y="2063775"/>
            <a:ext cx="752100" cy="461700"/>
          </a:xfrm>
          <a:prstGeom prst="curvedConnector3">
            <a:avLst>
              <a:gd name="adj1" fmla="val 5000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392;p37">
            <a:extLst>
              <a:ext uri="{FF2B5EF4-FFF2-40B4-BE49-F238E27FC236}">
                <a16:creationId xmlns:a16="http://schemas.microsoft.com/office/drawing/2014/main" id="{A95FFE3A-146D-5253-D4B7-AFA3B540E162}"/>
              </a:ext>
            </a:extLst>
          </p:cNvPr>
          <p:cNvSpPr/>
          <p:nvPr/>
        </p:nvSpPr>
        <p:spPr>
          <a:xfrm>
            <a:off x="404050" y="4187651"/>
            <a:ext cx="13464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Hanken Grotesk"/>
                <a:cs typeface="Hanken Grotesk"/>
                <a:sym typeface="Figtree Black"/>
              </a:rPr>
              <a:t>CD</a:t>
            </a:r>
            <a:endParaRPr sz="2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AE9D197-A036-7F7D-590F-468B2939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161968-74CB-CC1E-5577-7D987D6BC9A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</a:t>
            </a:r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sldNum" idx="12"/>
          </p:nvPr>
        </p:nvSpPr>
        <p:spPr>
          <a:xfrm>
            <a:off x="8336066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419" name="Google Shape;4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325" y="812950"/>
            <a:ext cx="286573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 txBox="1"/>
          <p:nvPr/>
        </p:nvSpPr>
        <p:spPr>
          <a:xfrm>
            <a:off x="670325" y="1517450"/>
            <a:ext cx="4000500" cy="30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Brains of the operation, Jetson Nano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API for the outside -&gt; </a:t>
            </a:r>
            <a:r>
              <a:rPr lang="en-US" dirty="0" err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ExpressJS</a:t>
            </a:r>
            <a:endParaRPr lang="en-US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</a:pPr>
            <a:r>
              <a:rPr lang="en-US" dirty="0" err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Licence</a:t>
            </a:r>
            <a:r>
              <a:rPr lang="en-US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Plate Detection -&gt; YOLO with </a:t>
            </a:r>
            <a:r>
              <a:rPr lang="en-US" dirty="0" err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PyTorch</a:t>
            </a:r>
            <a:endParaRPr lang="en-US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CD613B6-03BC-3FC0-2E7A-FCF4436F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9CC06-CF20-BD0F-7A29-9F34C57D9B3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32762-A656-C15B-D17A-69030DB2CC1F}"/>
              </a:ext>
            </a:extLst>
          </p:cNvPr>
          <p:cNvSpPr txBox="1"/>
          <p:nvPr/>
        </p:nvSpPr>
        <p:spPr>
          <a:xfrm>
            <a:off x="442315" y="4372314"/>
            <a:ext cx="3804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400"/>
              <a:t>* Plate detection and OS </a:t>
            </a:r>
            <a:r>
              <a:rPr lang="en-GB" sz="1400" dirty="0"/>
              <a:t>t</a:t>
            </a:r>
            <a:r>
              <a:rPr lang="en-ES" sz="1400"/>
              <a:t>uning work to fit into Jetson Nano developed by Álvaro Ramajo  </a:t>
            </a:r>
            <a:endParaRPr lang="en-E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5335</TotalTime>
  <Words>545</Words>
  <Application>Microsoft Macintosh PowerPoint</Application>
  <PresentationFormat>On-screen Show (16:9)</PresentationFormat>
  <Paragraphs>173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Hanken Grotesk</vt:lpstr>
      <vt:lpstr>Lato</vt:lpstr>
      <vt:lpstr>Figtree Black</vt:lpstr>
      <vt:lpstr>Nunito Light</vt:lpstr>
      <vt:lpstr>Elegant Black &amp; White Thesis Defense by Slidesgo</vt:lpstr>
      <vt:lpstr>Proof-of-Concept Design of a Distributed IoT System with Edge Computing &amp; Storage Requirements</vt:lpstr>
      <vt:lpstr>Table of contents</vt:lpstr>
      <vt:lpstr>Project</vt:lpstr>
      <vt:lpstr>Problem</vt:lpstr>
      <vt:lpstr>Objectives</vt:lpstr>
      <vt:lpstr>Requirements</vt:lpstr>
      <vt:lpstr>High Level Overview</vt:lpstr>
      <vt:lpstr>Architecture</vt:lpstr>
      <vt:lpstr>Terminal</vt:lpstr>
      <vt:lpstr>Database</vt:lpstr>
      <vt:lpstr>Server</vt:lpstr>
      <vt:lpstr>Server Architecture</vt:lpstr>
      <vt:lpstr>Authentication</vt:lpstr>
      <vt:lpstr>Multi-Community</vt:lpstr>
      <vt:lpstr>Deployment</vt:lpstr>
      <vt:lpstr>User Interface</vt:lpstr>
      <vt:lpstr>Testing</vt:lpstr>
      <vt:lpstr>Low Lighting Problems</vt:lpstr>
      <vt:lpstr>Speed</vt:lpstr>
      <vt:lpstr>Weather</vt:lpstr>
      <vt:lpstr>8 communities</vt:lpstr>
      <vt:lpstr>Lessons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Navarro Pedregal, Andres [C]</cp:lastModifiedBy>
  <cp:revision>12</cp:revision>
  <dcterms:modified xsi:type="dcterms:W3CDTF">2025-03-10T10:45:19Z</dcterms:modified>
</cp:coreProperties>
</file>